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3" r:id="rId1"/>
  </p:sldMasterIdLst>
  <p:notesMasterIdLst>
    <p:notesMasterId r:id="rId13"/>
  </p:notesMasterIdLst>
  <p:sldIdLst>
    <p:sldId id="256" r:id="rId2"/>
    <p:sldId id="257" r:id="rId3"/>
    <p:sldId id="262" r:id="rId4"/>
    <p:sldId id="259" r:id="rId5"/>
    <p:sldId id="265" r:id="rId6"/>
    <p:sldId id="266" r:id="rId7"/>
    <p:sldId id="263" r:id="rId8"/>
    <p:sldId id="258" r:id="rId9"/>
    <p:sldId id="261" r:id="rId10"/>
    <p:sldId id="26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333" autoAdjust="0"/>
  </p:normalViewPr>
  <p:slideViewPr>
    <p:cSldViewPr snapToGrid="0">
      <p:cViewPr>
        <p:scale>
          <a:sx n="60" d="100"/>
          <a:sy n="60" d="100"/>
        </p:scale>
        <p:origin x="9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04950-D595-47A0-B8E7-A643B51782E5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83E8A-4DC3-4F6B-A0CA-BDE7720D9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9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3E8A-4DC3-4F6B-A0CA-BDE7720D93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5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Europe’s oldest 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3E8A-4DC3-4F6B-A0CA-BDE7720D9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 Minoan period (2000–1580 BC)</a:t>
            </a:r>
          </a:p>
          <a:p>
            <a:r>
              <a:rPr lang="en-US" dirty="0"/>
              <a:t>Destroyed earthquake or foreign invaders.</a:t>
            </a:r>
          </a:p>
          <a:p>
            <a:r>
              <a:rPr lang="en-US" dirty="0"/>
              <a:t>Built grander with more</a:t>
            </a:r>
          </a:p>
          <a:p>
            <a:endParaRPr lang="en-US" dirty="0"/>
          </a:p>
          <a:p>
            <a:r>
              <a:rPr lang="en-US" dirty="0"/>
              <a:t>elaborate system of drains, conduits, and pipes provided water and sanitation for the palace</a:t>
            </a:r>
          </a:p>
          <a:p>
            <a:r>
              <a:rPr lang="en-US" dirty="0"/>
              <a:t>450BC, after which the Mycenaeans established themselves at Knossos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3E8A-4DC3-4F6B-A0CA-BDE7720D93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16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British archeologist </a:t>
            </a:r>
          </a:p>
          <a:p>
            <a:r>
              <a:rPr lang="en-US" dirty="0"/>
              <a:t>unique light reflected from the surfaces. This is attributed to the extensive use of mineral gypsum (selenite)/ used cement in his restoration work, covering the selenite walls with it, a restoration technique that removed the light reflection and poses risk of further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3E8A-4DC3-4F6B-A0CA-BDE7720D93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1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Minoan Horns of Consecration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3E8A-4DC3-4F6B-A0CA-BDE7720D93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7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griffin fresco-throne room</a:t>
            </a:r>
          </a:p>
          <a:p>
            <a:r>
              <a:rPr lang="en-US" dirty="0"/>
              <a:t>The queen's megaron at the Palace of Knossos features a reconstructed fresco depicting blue dolphins swimming above a doorway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83E8A-4DC3-4F6B-A0CA-BDE7720D93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4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03870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7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1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1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55512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51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60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8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2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0180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3639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1AB9D0C-2325-4265-9C13-42416D454BAB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C32E7E7-8EFD-4BCB-AC0A-2FA3554A56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275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75" r:id="rId2"/>
    <p:sldLayoutId id="2147484276" r:id="rId3"/>
    <p:sldLayoutId id="2147484277" r:id="rId4"/>
    <p:sldLayoutId id="2147484278" r:id="rId5"/>
    <p:sldLayoutId id="2147484279" r:id="rId6"/>
    <p:sldLayoutId id="2147484280" r:id="rId7"/>
    <p:sldLayoutId id="2147484281" r:id="rId8"/>
    <p:sldLayoutId id="2147484282" r:id="rId9"/>
    <p:sldLayoutId id="2147484283" r:id="rId10"/>
    <p:sldLayoutId id="214748428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science.com/27955-knossos-palace-of-the-minoans.html" TargetMode="External"/><Relationship Id="rId7" Type="http://schemas.openxmlformats.org/officeDocument/2006/relationships/hyperlink" Target="http://www.cretanbeaches.com/en/history-of-crete/archaeological-sites-in-crete/minoan-times-palaces-and-sites/minos-palace-in-knossos" TargetMode="External"/><Relationship Id="rId2" Type="http://schemas.openxmlformats.org/officeDocument/2006/relationships/hyperlink" Target="https://www.heraklion.gr/en/ourplace/knossos/knosso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ncient-greece.org/archaeology/knossos.html" TargetMode="External"/><Relationship Id="rId5" Type="http://schemas.openxmlformats.org/officeDocument/2006/relationships/hyperlink" Target="https://www.ancient.eu/knossos/" TargetMode="External"/><Relationship Id="rId4" Type="http://schemas.openxmlformats.org/officeDocument/2006/relationships/hyperlink" Target="https://www.britannica.com/place/Knoss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hyperlink" Target="http://geojis-9.wikispace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khsmonsters2b.wikispaces.com/Minotaur-K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26EF-C171-424D-86EF-B52B2D1278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solidFill>
                  <a:schemeClr val="accent4">
                    <a:lumMod val="75000"/>
                  </a:schemeClr>
                </a:solidFill>
                <a:latin typeface="Papyrus" panose="03070502060502030205" pitchFamily="66" charset="0"/>
              </a:rPr>
              <a:t>Knossos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49F564-60B6-4CC1-8838-6D670623F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Papyrus" panose="03070502060502030205" pitchFamily="66" charset="0"/>
              </a:rPr>
              <a:t>Lynette Crews</a:t>
            </a:r>
          </a:p>
        </p:txBody>
      </p:sp>
    </p:spTree>
    <p:extLst>
      <p:ext uri="{BB962C8B-B14F-4D97-AF65-F5344CB8AC3E}">
        <p14:creationId xmlns:p14="http://schemas.microsoft.com/office/powerpoint/2010/main" val="115890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8D071-22E5-470A-A212-C78C7EB78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1097280"/>
            <a:ext cx="5421630" cy="3614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D4D92-90F9-412A-92BE-3810BAF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376"/>
            <a:ext cx="6004560" cy="57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79A40B-8293-456C-83FC-2FB3337B5E15}"/>
              </a:ext>
            </a:extLst>
          </p:cNvPr>
          <p:cNvSpPr txBox="1"/>
          <p:nvPr/>
        </p:nvSpPr>
        <p:spPr>
          <a:xfrm>
            <a:off x="3586480" y="243840"/>
            <a:ext cx="4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</a:t>
            </a:r>
            <a:r>
              <a:rPr lang="en-US" sz="4000" dirty="0">
                <a:latin typeface="Papyrus" panose="03070502060502030205" pitchFamily="66" charset="0"/>
              </a:rPr>
              <a:t>Citations</a:t>
            </a:r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BE9FD-BC00-4BE8-9FDB-3CB1AA738F6A}"/>
              </a:ext>
            </a:extLst>
          </p:cNvPr>
          <p:cNvSpPr txBox="1"/>
          <p:nvPr/>
        </p:nvSpPr>
        <p:spPr>
          <a:xfrm>
            <a:off x="2265680" y="1483360"/>
            <a:ext cx="8991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https://www.heraklion.gr/en/ourplace/knossos/knossos.html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https://www.livescience.com/27955-knossos-palace-of-the-minoans.html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https://www.britannica.com/place/Knossos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https://www.ancient.eu/knossos/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http://ancient-greece.org/archaeology/knossos.html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http://www.cretanbeaches.com/en/history-of-crete/archaeological-sites-in-crete/minoan-times-palaces-and-sites/minos-palace-in-knossos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1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382DE7-23FD-4391-9005-028C852C8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99761" y="2306320"/>
            <a:ext cx="6258560" cy="45516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pyrus" panose="03070502060502030205" pitchFamily="66" charset="0"/>
              </a:rPr>
              <a:t>Also spelled: Cnossus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Papyrus" panose="03070502060502030205" pitchFamily="66" charset="0"/>
              </a:rPr>
              <a:t>Ancient city in Crete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Papyrus" panose="03070502060502030205" pitchFamily="66" charset="0"/>
              </a:rPr>
              <a:t>Neolitihic</a:t>
            </a:r>
            <a:r>
              <a:rPr lang="en-US" sz="2200" b="1" dirty="0">
                <a:latin typeface="Papyrus" panose="03070502060502030205" pitchFamily="66" charset="0"/>
              </a:rPr>
              <a:t> settlement : settled around7000 BC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Papyrus" panose="03070502060502030205" pitchFamily="66" charset="0"/>
              </a:rPr>
              <a:t>Minoans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Papyrus" panose="03070502060502030205" pitchFamily="66" charset="0"/>
              </a:rPr>
              <a:t>Mythical King Minos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Papyrus" panose="03070502060502030205" pitchFamily="66" charset="0"/>
              </a:rPr>
              <a:t>Served as capital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Papyrus" panose="03070502060502030205" pitchFamily="66" charset="0"/>
              </a:rPr>
              <a:t>Later ruled by the Mycenaeans  until 1375 BC.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Papyrus" panose="03070502060502030205" pitchFamily="66" charset="0"/>
              </a:rPr>
              <a:t>abandoned after its destruction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b="1" dirty="0">
              <a:latin typeface="Papyrus" panose="03070502060502030205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Papyrus" panose="03070502060502030205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Papyrus" panose="03070502060502030205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8DDD1A-4F95-4DC4-A6C2-E130E99B2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7326" y="163790"/>
            <a:ext cx="3591074" cy="3095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6299A5-200C-4B92-9426-F9BE1F720368}"/>
              </a:ext>
            </a:extLst>
          </p:cNvPr>
          <p:cNvSpPr txBox="1"/>
          <p:nvPr/>
        </p:nvSpPr>
        <p:spPr>
          <a:xfrm>
            <a:off x="6461760" y="762000"/>
            <a:ext cx="451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Papyrus" panose="03070502060502030205" pitchFamily="66" charset="0"/>
              </a:rPr>
              <a:t>		History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CEECB5-359F-4C60-95DC-F2A36986D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79" y="3606801"/>
            <a:ext cx="35718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6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1FC1-63E7-41CC-B403-82F4B55F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apyrus" panose="03070502060502030205" pitchFamily="66" charset="0"/>
              </a:rPr>
              <a:t>			History (And myth)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0C33D-349A-4838-A9D0-7D9619B1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289040" cy="35814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apyrus" panose="03070502060502030205" pitchFamily="66" charset="0"/>
              </a:rPr>
              <a:t>Knossos is connected to many ancient Greek myths</a:t>
            </a:r>
          </a:p>
          <a:p>
            <a:pPr lvl="1"/>
            <a:r>
              <a:rPr lang="en-US" sz="2800" b="1" dirty="0">
                <a:latin typeface="Papyrus" panose="03070502060502030205" pitchFamily="66" charset="0"/>
              </a:rPr>
              <a:t>King Minos</a:t>
            </a:r>
          </a:p>
          <a:p>
            <a:pPr lvl="2"/>
            <a:r>
              <a:rPr lang="en-US" sz="2600" b="1" dirty="0">
                <a:latin typeface="Papyrus" panose="03070502060502030205" pitchFamily="66" charset="0"/>
              </a:rPr>
              <a:t>The Labyrinth and The Minotaur</a:t>
            </a:r>
          </a:p>
          <a:p>
            <a:pPr lvl="2"/>
            <a:r>
              <a:rPr lang="en-US" sz="2600" b="1" dirty="0">
                <a:latin typeface="Papyrus" panose="03070502060502030205" pitchFamily="66" charset="0"/>
              </a:rPr>
              <a:t>Daedalus and Icarus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8FEED-9418-4A87-B70B-44B242A5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47548" y="1734820"/>
            <a:ext cx="3593828" cy="46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BFF7-D2D9-40C9-8993-020B8F7E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				Palaces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68E9B-C750-42F4-BB9B-3EF55CA1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00" y="1016000"/>
            <a:ext cx="4947920" cy="5252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Papyrus" panose="03070502060502030205" pitchFamily="66" charset="0"/>
              </a:rPr>
              <a:t>Palace</a:t>
            </a:r>
          </a:p>
          <a:p>
            <a:r>
              <a:rPr lang="en-US" b="1" dirty="0">
                <a:latin typeface="Papyrus" panose="03070502060502030205" pitchFamily="66" charset="0"/>
              </a:rPr>
              <a:t>	First  palace</a:t>
            </a:r>
          </a:p>
          <a:p>
            <a:pPr lvl="1"/>
            <a:r>
              <a:rPr lang="en-US" b="1" dirty="0">
                <a:latin typeface="Papyrus" panose="03070502060502030205" pitchFamily="66" charset="0"/>
              </a:rPr>
              <a:t>Built c. 1900 BC</a:t>
            </a:r>
          </a:p>
          <a:p>
            <a:pPr marL="987552" lvl="2" indent="0">
              <a:buNone/>
            </a:pPr>
            <a:r>
              <a:rPr lang="en-US" sz="2000" b="1" dirty="0">
                <a:latin typeface="Papyrus" panose="03070502060502030205" pitchFamily="66" charset="0"/>
              </a:rPr>
              <a:t>destroyed c 1700 BC</a:t>
            </a:r>
          </a:p>
          <a:p>
            <a:pPr marL="987552" lvl="2" indent="0">
              <a:buNone/>
            </a:pPr>
            <a:endParaRPr lang="en-US" sz="2000" b="1" dirty="0">
              <a:latin typeface="Papyrus" panose="03070502060502030205" pitchFamily="66" charset="0"/>
            </a:endParaRPr>
          </a:p>
          <a:p>
            <a:pPr lvl="2"/>
            <a:r>
              <a:rPr lang="en-US" sz="2000" b="1" dirty="0">
                <a:latin typeface="Papyrus" panose="03070502060502030205" pitchFamily="66" charset="0"/>
              </a:rPr>
              <a:t>Second palace</a:t>
            </a:r>
          </a:p>
          <a:p>
            <a:pPr lvl="3"/>
            <a:r>
              <a:rPr lang="en-US" sz="2000" b="1" dirty="0">
                <a:latin typeface="Papyrus" panose="03070502060502030205" pitchFamily="66" charset="0"/>
              </a:rPr>
              <a:t>built on the ruins of the old one. partially destroyed about 1450BC</a:t>
            </a:r>
          </a:p>
          <a:p>
            <a:pPr lvl="3"/>
            <a:endParaRPr lang="en-US" sz="2000" b="1" dirty="0">
              <a:latin typeface="Papyrus" panose="03070502060502030205" pitchFamily="66" charset="0"/>
            </a:endParaRPr>
          </a:p>
          <a:p>
            <a:pPr marL="1444752" lvl="3" indent="0">
              <a:buNone/>
            </a:pPr>
            <a:r>
              <a:rPr lang="en-US" sz="2000" b="1" dirty="0">
                <a:latin typeface="Papyrus" panose="03070502060502030205" pitchFamily="66" charset="0"/>
              </a:rPr>
              <a:t>Current palace </a:t>
            </a:r>
          </a:p>
          <a:p>
            <a:pPr marL="1444752" lvl="3" indent="0">
              <a:buNone/>
            </a:pPr>
            <a:endParaRPr lang="en-US" sz="2000" b="1" dirty="0">
              <a:latin typeface="Papyrus" panose="03070502060502030205" pitchFamily="66" charset="0"/>
            </a:endParaRPr>
          </a:p>
          <a:p>
            <a:pPr marL="1444752" lvl="3" indent="0">
              <a:buNone/>
            </a:pPr>
            <a:endParaRPr lang="en-US" sz="2000" b="1" dirty="0">
              <a:latin typeface="Papyrus" panose="03070502060502030205" pitchFamily="66" charset="0"/>
            </a:endParaRPr>
          </a:p>
          <a:p>
            <a:pPr lvl="3"/>
            <a:endParaRPr lang="en-US" sz="2000" b="1" dirty="0">
              <a:latin typeface="Papyrus" panose="03070502060502030205" pitchFamily="66" charset="0"/>
            </a:endParaRPr>
          </a:p>
          <a:p>
            <a:pPr marL="987552" lvl="2" indent="0">
              <a:buNone/>
            </a:pPr>
            <a:endParaRPr lang="en-US" sz="2000" b="1" dirty="0">
              <a:latin typeface="Papyrus" panose="03070502060502030205" pitchFamily="66" charset="0"/>
            </a:endParaRPr>
          </a:p>
          <a:p>
            <a:pPr lvl="2"/>
            <a:endParaRPr lang="en-US" sz="2000" b="1" dirty="0">
              <a:latin typeface="Papyrus" panose="03070502060502030205" pitchFamily="66" charset="0"/>
            </a:endParaRPr>
          </a:p>
          <a:p>
            <a:pPr lvl="3"/>
            <a:endParaRPr lang="en-US" sz="2600" b="1" dirty="0">
              <a:latin typeface="Papyrus" panose="03070502060502030205" pitchFamily="66" charset="0"/>
            </a:endParaRPr>
          </a:p>
          <a:p>
            <a:pPr lvl="2"/>
            <a:endParaRPr lang="en-US" sz="2600" b="1" dirty="0">
              <a:latin typeface="Papyrus" panose="03070502060502030205" pitchFamily="66" charset="0"/>
            </a:endParaRPr>
          </a:p>
          <a:p>
            <a:pPr lvl="2"/>
            <a:endParaRPr lang="en-US" sz="2600" b="1" dirty="0">
              <a:latin typeface="Papyrus" panose="03070502060502030205" pitchFamily="66" charset="0"/>
            </a:endParaRPr>
          </a:p>
          <a:p>
            <a:pPr marL="987552" lvl="2" indent="0">
              <a:buNone/>
            </a:pPr>
            <a:endParaRPr lang="en-US" sz="2600" b="1" dirty="0">
              <a:latin typeface="Papyrus" panose="03070502060502030205" pitchFamily="66" charset="0"/>
            </a:endParaRPr>
          </a:p>
          <a:p>
            <a:pPr lvl="1"/>
            <a:endParaRPr lang="en-US" sz="2800" b="1" dirty="0">
              <a:latin typeface="Papyrus" panose="03070502060502030205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77465-F13B-4F89-980D-6B097B89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080" y="571182"/>
            <a:ext cx="4033519" cy="4315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4F703-760B-43AE-B8EC-0C2C6DE1842B}"/>
              </a:ext>
            </a:extLst>
          </p:cNvPr>
          <p:cNvSpPr txBox="1"/>
          <p:nvPr/>
        </p:nvSpPr>
        <p:spPr>
          <a:xfrm>
            <a:off x="8280400" y="5100320"/>
            <a:ext cx="338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“Picture of Knossos Palace.</a:t>
            </a:r>
          </a:p>
          <a:p>
            <a:r>
              <a:rPr lang="en-US" dirty="0"/>
              <a:t>Looking NE towards the Hypostyle Hall (or Customs House)”</a:t>
            </a:r>
          </a:p>
        </p:txBody>
      </p:sp>
    </p:spTree>
    <p:extLst>
      <p:ext uri="{BB962C8B-B14F-4D97-AF65-F5344CB8AC3E}">
        <p14:creationId xmlns:p14="http://schemas.microsoft.com/office/powerpoint/2010/main" val="77959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82BD1-19AB-4A51-A973-A941A83A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77" y="349261"/>
            <a:ext cx="9754445" cy="55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E3157-89C9-4408-93C1-A921A316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3" y="329609"/>
            <a:ext cx="5996341" cy="56777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D8CEE7-AED0-4CDE-BBC6-F13E4787C2C1}"/>
              </a:ext>
            </a:extLst>
          </p:cNvPr>
          <p:cNvSpPr/>
          <p:nvPr/>
        </p:nvSpPr>
        <p:spPr>
          <a:xfrm>
            <a:off x="6759114" y="117693"/>
            <a:ext cx="459645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West Court. </a:t>
            </a:r>
          </a:p>
          <a:p>
            <a:r>
              <a:rPr lang="en-US" dirty="0"/>
              <a:t>2. West Gate. (Entrance) </a:t>
            </a:r>
          </a:p>
          <a:p>
            <a:r>
              <a:rPr lang="en-US" dirty="0"/>
              <a:t>3. Corridor of the Procession. </a:t>
            </a:r>
          </a:p>
          <a:p>
            <a:r>
              <a:rPr lang="en-US" dirty="0"/>
              <a:t>4. Propylaea. </a:t>
            </a:r>
          </a:p>
          <a:p>
            <a:r>
              <a:rPr lang="en-US" dirty="0"/>
              <a:t>5. Staircase. </a:t>
            </a:r>
          </a:p>
          <a:p>
            <a:r>
              <a:rPr lang="en-US" dirty="0"/>
              <a:t>6. Storage Rooms Corridor. </a:t>
            </a:r>
          </a:p>
          <a:p>
            <a:r>
              <a:rPr lang="en-US" dirty="0"/>
              <a:t>7. Warehouses. </a:t>
            </a:r>
          </a:p>
          <a:p>
            <a:r>
              <a:rPr lang="en-US" dirty="0"/>
              <a:t>8. Sanctuary. </a:t>
            </a:r>
          </a:p>
          <a:p>
            <a:r>
              <a:rPr lang="en-US" dirty="0"/>
              <a:t>9. Throne Room. </a:t>
            </a:r>
          </a:p>
          <a:p>
            <a:r>
              <a:rPr lang="en-US" dirty="0"/>
              <a:t>10. Lustral basin. </a:t>
            </a:r>
          </a:p>
          <a:p>
            <a:r>
              <a:rPr lang="en-US" dirty="0"/>
              <a:t>11. Open Air Theatre. </a:t>
            </a:r>
          </a:p>
          <a:p>
            <a:r>
              <a:rPr lang="en-US" dirty="0"/>
              <a:t>12. North Entrance. </a:t>
            </a:r>
          </a:p>
          <a:p>
            <a:r>
              <a:rPr lang="en-US" dirty="0"/>
              <a:t>13. Central Court. </a:t>
            </a:r>
          </a:p>
          <a:p>
            <a:r>
              <a:rPr lang="en-US" dirty="0"/>
              <a:t>14. Pot Storehouses. </a:t>
            </a:r>
          </a:p>
          <a:p>
            <a:r>
              <a:rPr lang="en-US" dirty="0"/>
              <a:t>15. East Bastion </a:t>
            </a:r>
          </a:p>
          <a:p>
            <a:r>
              <a:rPr lang="en-US" dirty="0"/>
              <a:t>16. Double axe room. </a:t>
            </a:r>
          </a:p>
          <a:p>
            <a:r>
              <a:rPr lang="en-US" dirty="0"/>
              <a:t>17. Queen Apartment. </a:t>
            </a:r>
          </a:p>
          <a:p>
            <a:r>
              <a:rPr lang="en-US" dirty="0"/>
              <a:t>18. Grand Staircase. </a:t>
            </a:r>
          </a:p>
          <a:p>
            <a:r>
              <a:rPr lang="en-US" dirty="0"/>
              <a:t>19. Small Sanctuary with double axes. </a:t>
            </a:r>
          </a:p>
          <a:p>
            <a:r>
              <a:rPr lang="en-US" dirty="0"/>
              <a:t>20. South Entrance. </a:t>
            </a:r>
          </a:p>
          <a:p>
            <a:r>
              <a:rPr lang="en-US" dirty="0"/>
              <a:t>21. </a:t>
            </a:r>
            <a:r>
              <a:rPr lang="en-US" dirty="0" err="1"/>
              <a:t>Draughtboard</a:t>
            </a:r>
            <a:r>
              <a:rPr lang="en-US" dirty="0"/>
              <a:t> corridor. </a:t>
            </a:r>
          </a:p>
          <a:p>
            <a:r>
              <a:rPr lang="en-US" dirty="0"/>
              <a:t>22. Workshops. </a:t>
            </a:r>
          </a:p>
          <a:p>
            <a:r>
              <a:rPr lang="en-US" dirty="0"/>
              <a:t>23, 24. Customs Office. </a:t>
            </a:r>
          </a:p>
          <a:p>
            <a:r>
              <a:rPr lang="en-US" dirty="0"/>
              <a:t>25. Paved Road.</a:t>
            </a:r>
          </a:p>
        </p:txBody>
      </p:sp>
    </p:spTree>
    <p:extLst>
      <p:ext uri="{BB962C8B-B14F-4D97-AF65-F5344CB8AC3E}">
        <p14:creationId xmlns:p14="http://schemas.microsoft.com/office/powerpoint/2010/main" val="61816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D7F65-C17D-4A75-9BF0-6C6F2B86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4" y="286702"/>
            <a:ext cx="5039995" cy="3391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86AFAB-DD8C-4E7C-B0D5-0EDE4A28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25" y="198755"/>
            <a:ext cx="36385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7FC6-9252-4773-B777-8503F63F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pyrus" panose="03070502060502030205" pitchFamily="66" charset="0"/>
              </a:rPr>
              <a:t>			Excavation History 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AF86B-E6F0-4A87-B018-541B03690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440" y="1528286"/>
            <a:ext cx="7757160" cy="4760754"/>
          </a:xfrm>
        </p:spPr>
        <p:txBody>
          <a:bodyPr/>
          <a:lstStyle/>
          <a:p>
            <a:pPr marL="530352" lvl="1" indent="0">
              <a:buNone/>
            </a:pPr>
            <a:r>
              <a:rPr lang="en-US" sz="2800" b="1" dirty="0">
                <a:latin typeface="Papyrus" panose="03070502060502030205" pitchFamily="66" charset="0"/>
              </a:rPr>
              <a:t>Minos </a:t>
            </a:r>
            <a:r>
              <a:rPr lang="en-US" sz="2800" b="1" dirty="0" err="1">
                <a:latin typeface="Papyrus" panose="03070502060502030205" pitchFamily="66" charset="0"/>
              </a:rPr>
              <a:t>Kalokairinos</a:t>
            </a:r>
            <a:r>
              <a:rPr lang="en-US" sz="2800" b="1" dirty="0">
                <a:latin typeface="Papyrus" panose="03070502060502030205" pitchFamily="66" charset="0"/>
              </a:rPr>
              <a:t> </a:t>
            </a:r>
          </a:p>
          <a:p>
            <a:pPr lvl="2"/>
            <a:r>
              <a:rPr lang="en-US" sz="2400" b="1" dirty="0">
                <a:latin typeface="Papyrus" panose="03070502060502030205" pitchFamily="66" charset="0"/>
              </a:rPr>
              <a:t>Wealthy family </a:t>
            </a:r>
          </a:p>
          <a:p>
            <a:pPr lvl="2"/>
            <a:r>
              <a:rPr lang="en-US" sz="2400" b="1" dirty="0">
                <a:latin typeface="Papyrus" panose="03070502060502030205" pitchFamily="66" charset="0"/>
              </a:rPr>
              <a:t>Began Excavating in 1878</a:t>
            </a:r>
          </a:p>
          <a:p>
            <a:pPr marL="987552" lvl="2" indent="0">
              <a:buNone/>
            </a:pPr>
            <a:endParaRPr lang="en-US" sz="2400" b="1" dirty="0">
              <a:latin typeface="Papyrus" panose="03070502060502030205" pitchFamily="66" charset="0"/>
            </a:endParaRPr>
          </a:p>
          <a:p>
            <a:pPr marL="987552" lvl="2" indent="0">
              <a:buNone/>
            </a:pPr>
            <a:r>
              <a:rPr lang="en-US" sz="2400" b="1" dirty="0">
                <a:latin typeface="Papyrus" panose="03070502060502030205" pitchFamily="66" charset="0"/>
              </a:rPr>
              <a:t>Sir Arthur Evans</a:t>
            </a:r>
          </a:p>
          <a:p>
            <a:pPr lvl="2"/>
            <a:r>
              <a:rPr lang="en-US" sz="2400" b="1" dirty="0">
                <a:latin typeface="Papyrus" panose="03070502060502030205" pitchFamily="66" charset="0"/>
              </a:rPr>
              <a:t>British archeologist</a:t>
            </a:r>
          </a:p>
          <a:p>
            <a:pPr lvl="2"/>
            <a:r>
              <a:rPr lang="en-US" sz="2400" b="1" dirty="0">
                <a:latin typeface="Papyrus" panose="03070502060502030205" pitchFamily="66" charset="0"/>
              </a:rPr>
              <a:t>Excavations</a:t>
            </a:r>
          </a:p>
          <a:p>
            <a:pPr lvl="3"/>
            <a:r>
              <a:rPr lang="en-US" sz="2400" b="1" dirty="0">
                <a:latin typeface="Papyrus" panose="03070502060502030205" pitchFamily="66" charset="0"/>
              </a:rPr>
              <a:t>1900-1913</a:t>
            </a:r>
          </a:p>
          <a:p>
            <a:pPr lvl="3"/>
            <a:r>
              <a:rPr lang="en-US" sz="2400" b="1" dirty="0">
                <a:latin typeface="Papyrus" panose="03070502060502030205" pitchFamily="66" charset="0"/>
              </a:rPr>
              <a:t>1922-1930</a:t>
            </a:r>
          </a:p>
          <a:p>
            <a:pPr lvl="4"/>
            <a:r>
              <a:rPr lang="en-US" sz="2200" b="1" dirty="0">
                <a:latin typeface="Papyrus" panose="03070502060502030205" pitchFamily="66" charset="0"/>
              </a:rPr>
              <a:t>Scrutinized for his excavation techniques</a:t>
            </a:r>
          </a:p>
          <a:p>
            <a:pPr lvl="2"/>
            <a:endParaRPr lang="en-US" sz="2400" b="1" dirty="0">
              <a:latin typeface="Papyrus" panose="03070502060502030205" pitchFamily="66" charset="0"/>
            </a:endParaRPr>
          </a:p>
          <a:p>
            <a:pPr lvl="2"/>
            <a:endParaRPr lang="en-US" sz="2400" b="1" dirty="0">
              <a:latin typeface="Papyrus" panose="03070502060502030205" pitchFamily="66" charset="0"/>
            </a:endParaRPr>
          </a:p>
          <a:p>
            <a:pPr lvl="2"/>
            <a:endParaRPr lang="en-US" sz="2400" b="1" dirty="0">
              <a:latin typeface="Papyrus" panose="03070502060502030205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428BE-5AB0-4256-80E5-055F371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528286"/>
            <a:ext cx="2783840" cy="28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4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F91996-5566-4F77-B1A8-13E76A69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294322"/>
            <a:ext cx="4241800" cy="33632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47F473-FCEA-4BE8-A356-2657BD71B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6513"/>
            <a:ext cx="5824461" cy="4785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DD6A0-DEAF-4A57-8F04-60E14CC0F553}"/>
              </a:ext>
            </a:extLst>
          </p:cNvPr>
          <p:cNvSpPr txBox="1"/>
          <p:nvPr/>
        </p:nvSpPr>
        <p:spPr>
          <a:xfrm>
            <a:off x="5659120" y="137181"/>
            <a:ext cx="51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Frescos at the palace at Knossos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4FB8-90C0-41E2-B661-989AD1589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53" y="3708718"/>
            <a:ext cx="4097867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6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3081</TotalTime>
  <Words>434</Words>
  <Application>Microsoft Office PowerPoint</Application>
  <PresentationFormat>Widescreen</PresentationFormat>
  <Paragraphs>112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Papyrus</vt:lpstr>
      <vt:lpstr>Crop</vt:lpstr>
      <vt:lpstr>Knossos</vt:lpstr>
      <vt:lpstr>PowerPoint Presentation</vt:lpstr>
      <vt:lpstr>   History (And myth) </vt:lpstr>
      <vt:lpstr>    Palaces </vt:lpstr>
      <vt:lpstr>PowerPoint Presentation</vt:lpstr>
      <vt:lpstr>PowerPoint Presentation</vt:lpstr>
      <vt:lpstr>PowerPoint Presentation</vt:lpstr>
      <vt:lpstr>   Excavation History 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 Crews</dc:creator>
  <cp:lastModifiedBy>L Crews</cp:lastModifiedBy>
  <cp:revision>35</cp:revision>
  <dcterms:created xsi:type="dcterms:W3CDTF">2018-02-27T16:05:38Z</dcterms:created>
  <dcterms:modified xsi:type="dcterms:W3CDTF">2018-03-01T19:27:22Z</dcterms:modified>
</cp:coreProperties>
</file>